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13" r:id="rId3"/>
    <p:sldId id="322" r:id="rId4"/>
    <p:sldId id="318" r:id="rId5"/>
    <p:sldId id="309" r:id="rId6"/>
    <p:sldId id="316" r:id="rId7"/>
    <p:sldId id="319" r:id="rId8"/>
    <p:sldId id="321" r:id="rId9"/>
    <p:sldId id="320" r:id="rId10"/>
    <p:sldId id="32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CFDFB-6522-4AF1-93D4-F040D9CC69DC}" v="11" dt="2022-10-19T10:29:57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58A26-611D-43AE-A920-346ACD85BAE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B8A4CF-80CA-482D-85D2-215AAEC99FD6}">
      <dgm:prSet/>
      <dgm:spPr/>
      <dgm:t>
        <a:bodyPr/>
        <a:lstStyle/>
        <a:p>
          <a:r>
            <a:rPr lang="en-GB" b="1"/>
            <a:t>Renewable energy</a:t>
          </a:r>
          <a:endParaRPr lang="en-US"/>
        </a:p>
      </dgm:t>
    </dgm:pt>
    <dgm:pt modelId="{5449113B-9785-434A-97B1-B5E2C36D0BB1}" type="parTrans" cxnId="{9BD9DD19-37E4-4E40-9BFC-5115E1A3ADD3}">
      <dgm:prSet/>
      <dgm:spPr/>
      <dgm:t>
        <a:bodyPr/>
        <a:lstStyle/>
        <a:p>
          <a:endParaRPr lang="en-US"/>
        </a:p>
      </dgm:t>
    </dgm:pt>
    <dgm:pt modelId="{DF0BB2B0-B4AB-46F7-ABD8-61F8AD412521}" type="sibTrans" cxnId="{9BD9DD19-37E4-4E40-9BFC-5115E1A3ADD3}">
      <dgm:prSet/>
      <dgm:spPr/>
      <dgm:t>
        <a:bodyPr/>
        <a:lstStyle/>
        <a:p>
          <a:endParaRPr lang="en-US"/>
        </a:p>
      </dgm:t>
    </dgm:pt>
    <dgm:pt modelId="{1F11BF62-B870-4D17-AD2E-29EFF72E379D}">
      <dgm:prSet/>
      <dgm:spPr/>
      <dgm:t>
        <a:bodyPr/>
        <a:lstStyle/>
        <a:p>
          <a:r>
            <a:rPr lang="en-GB" b="1"/>
            <a:t>Batteries</a:t>
          </a:r>
          <a:endParaRPr lang="en-US"/>
        </a:p>
      </dgm:t>
    </dgm:pt>
    <dgm:pt modelId="{FB8491D3-16EB-4D44-9118-7765648B1076}" type="parTrans" cxnId="{18AE1A2A-ACE5-4F09-AB55-283D587DB865}">
      <dgm:prSet/>
      <dgm:spPr/>
      <dgm:t>
        <a:bodyPr/>
        <a:lstStyle/>
        <a:p>
          <a:endParaRPr lang="en-US"/>
        </a:p>
      </dgm:t>
    </dgm:pt>
    <dgm:pt modelId="{FCC470E5-43F6-45B5-BCAE-0718EDCB5E36}" type="sibTrans" cxnId="{18AE1A2A-ACE5-4F09-AB55-283D587DB865}">
      <dgm:prSet/>
      <dgm:spPr/>
      <dgm:t>
        <a:bodyPr/>
        <a:lstStyle/>
        <a:p>
          <a:endParaRPr lang="en-US"/>
        </a:p>
      </dgm:t>
    </dgm:pt>
    <dgm:pt modelId="{DA96E0C8-20D8-4E89-937C-30D3C6F4DDDD}">
      <dgm:prSet/>
      <dgm:spPr/>
      <dgm:t>
        <a:bodyPr/>
        <a:lstStyle/>
        <a:p>
          <a:r>
            <a:rPr lang="en-GB" b="1"/>
            <a:t>Hydrogen</a:t>
          </a:r>
          <a:endParaRPr lang="en-US"/>
        </a:p>
      </dgm:t>
    </dgm:pt>
    <dgm:pt modelId="{21DE76EA-9FC7-427A-BF75-0C5728477F94}" type="parTrans" cxnId="{E28919BF-82CA-44CA-8523-59AAF74A6E78}">
      <dgm:prSet/>
      <dgm:spPr/>
      <dgm:t>
        <a:bodyPr/>
        <a:lstStyle/>
        <a:p>
          <a:endParaRPr lang="en-US"/>
        </a:p>
      </dgm:t>
    </dgm:pt>
    <dgm:pt modelId="{89500D81-B2B6-4D51-AD4A-DE7749EBE2F9}" type="sibTrans" cxnId="{E28919BF-82CA-44CA-8523-59AAF74A6E78}">
      <dgm:prSet/>
      <dgm:spPr/>
      <dgm:t>
        <a:bodyPr/>
        <a:lstStyle/>
        <a:p>
          <a:endParaRPr lang="en-US"/>
        </a:p>
      </dgm:t>
    </dgm:pt>
    <dgm:pt modelId="{14BBBA84-5296-4820-AF6A-668ABE732F10}">
      <dgm:prSet/>
      <dgm:spPr/>
      <dgm:t>
        <a:bodyPr/>
        <a:lstStyle/>
        <a:p>
          <a:r>
            <a:rPr lang="en-GB" b="1"/>
            <a:t>Carbon capture and storage </a:t>
          </a:r>
          <a:endParaRPr lang="en-US"/>
        </a:p>
      </dgm:t>
    </dgm:pt>
    <dgm:pt modelId="{2660D135-CDC1-4F49-ADF3-D3984CB89EA1}" type="parTrans" cxnId="{2F0400EA-0743-4668-BD3E-F1C09441C920}">
      <dgm:prSet/>
      <dgm:spPr/>
      <dgm:t>
        <a:bodyPr/>
        <a:lstStyle/>
        <a:p>
          <a:endParaRPr lang="en-US"/>
        </a:p>
      </dgm:t>
    </dgm:pt>
    <dgm:pt modelId="{0C295D60-C995-4514-BE08-42508BEADDC2}" type="sibTrans" cxnId="{2F0400EA-0743-4668-BD3E-F1C09441C920}">
      <dgm:prSet/>
      <dgm:spPr/>
      <dgm:t>
        <a:bodyPr/>
        <a:lstStyle/>
        <a:p>
          <a:endParaRPr lang="en-US"/>
        </a:p>
      </dgm:t>
    </dgm:pt>
    <dgm:pt modelId="{EB9DA84F-98DF-414E-8C97-85C3CD940242}">
      <dgm:prSet/>
      <dgm:spPr/>
      <dgm:t>
        <a:bodyPr/>
        <a:lstStyle/>
        <a:p>
          <a:r>
            <a:rPr lang="en-GB" b="1"/>
            <a:t>Negative emissions </a:t>
          </a:r>
          <a:endParaRPr lang="en-US"/>
        </a:p>
      </dgm:t>
    </dgm:pt>
    <dgm:pt modelId="{B54E7363-436D-41AB-BBC9-27F0E2D06CA5}" type="parTrans" cxnId="{2C5A34C9-B208-4004-9595-077E43607C47}">
      <dgm:prSet/>
      <dgm:spPr/>
      <dgm:t>
        <a:bodyPr/>
        <a:lstStyle/>
        <a:p>
          <a:endParaRPr lang="en-US"/>
        </a:p>
      </dgm:t>
    </dgm:pt>
    <dgm:pt modelId="{302FF4EB-51A7-4E74-BD9B-70CBF7BBBFA6}" type="sibTrans" cxnId="{2C5A34C9-B208-4004-9595-077E43607C47}">
      <dgm:prSet/>
      <dgm:spPr/>
      <dgm:t>
        <a:bodyPr/>
        <a:lstStyle/>
        <a:p>
          <a:endParaRPr lang="en-US"/>
        </a:p>
      </dgm:t>
    </dgm:pt>
    <dgm:pt modelId="{A940BB32-014F-4353-9A47-3CF5792B3E3D}" type="pres">
      <dgm:prSet presAssocID="{90558A26-611D-43AE-A920-346ACD85BAEF}" presName="vert0" presStyleCnt="0">
        <dgm:presLayoutVars>
          <dgm:dir/>
          <dgm:animOne val="branch"/>
          <dgm:animLvl val="lvl"/>
        </dgm:presLayoutVars>
      </dgm:prSet>
      <dgm:spPr/>
    </dgm:pt>
    <dgm:pt modelId="{1D0EAF7F-F6E1-482C-9BC5-918E98C7D4C3}" type="pres">
      <dgm:prSet presAssocID="{89B8A4CF-80CA-482D-85D2-215AAEC99FD6}" presName="thickLine" presStyleLbl="alignNode1" presStyleIdx="0" presStyleCnt="5"/>
      <dgm:spPr/>
    </dgm:pt>
    <dgm:pt modelId="{018134D7-842A-4A8D-AE2A-E30657B659BF}" type="pres">
      <dgm:prSet presAssocID="{89B8A4CF-80CA-482D-85D2-215AAEC99FD6}" presName="horz1" presStyleCnt="0"/>
      <dgm:spPr/>
    </dgm:pt>
    <dgm:pt modelId="{ECF6EC6E-58FB-44E5-8411-0707D3348F2C}" type="pres">
      <dgm:prSet presAssocID="{89B8A4CF-80CA-482D-85D2-215AAEC99FD6}" presName="tx1" presStyleLbl="revTx" presStyleIdx="0" presStyleCnt="5"/>
      <dgm:spPr/>
    </dgm:pt>
    <dgm:pt modelId="{AD7BD6DD-1F27-4ED5-AD76-CE8222B2A20E}" type="pres">
      <dgm:prSet presAssocID="{89B8A4CF-80CA-482D-85D2-215AAEC99FD6}" presName="vert1" presStyleCnt="0"/>
      <dgm:spPr/>
    </dgm:pt>
    <dgm:pt modelId="{B0C84035-DD8D-4BD5-AAF2-5C9B642524F2}" type="pres">
      <dgm:prSet presAssocID="{1F11BF62-B870-4D17-AD2E-29EFF72E379D}" presName="thickLine" presStyleLbl="alignNode1" presStyleIdx="1" presStyleCnt="5"/>
      <dgm:spPr/>
    </dgm:pt>
    <dgm:pt modelId="{4D268FD5-6168-4FC9-B425-8AD6B3AE3BC5}" type="pres">
      <dgm:prSet presAssocID="{1F11BF62-B870-4D17-AD2E-29EFF72E379D}" presName="horz1" presStyleCnt="0"/>
      <dgm:spPr/>
    </dgm:pt>
    <dgm:pt modelId="{E7897E87-D084-451E-B688-C75C3C3D9A8F}" type="pres">
      <dgm:prSet presAssocID="{1F11BF62-B870-4D17-AD2E-29EFF72E379D}" presName="tx1" presStyleLbl="revTx" presStyleIdx="1" presStyleCnt="5"/>
      <dgm:spPr/>
    </dgm:pt>
    <dgm:pt modelId="{92EC8B5A-7509-4DDB-B7BC-7A17CF0CCF4B}" type="pres">
      <dgm:prSet presAssocID="{1F11BF62-B870-4D17-AD2E-29EFF72E379D}" presName="vert1" presStyleCnt="0"/>
      <dgm:spPr/>
    </dgm:pt>
    <dgm:pt modelId="{1FB2D598-A415-452C-9109-1991A8826648}" type="pres">
      <dgm:prSet presAssocID="{DA96E0C8-20D8-4E89-937C-30D3C6F4DDDD}" presName="thickLine" presStyleLbl="alignNode1" presStyleIdx="2" presStyleCnt="5"/>
      <dgm:spPr/>
    </dgm:pt>
    <dgm:pt modelId="{D41C6879-7091-43FB-BCC6-F9CE64CCFE88}" type="pres">
      <dgm:prSet presAssocID="{DA96E0C8-20D8-4E89-937C-30D3C6F4DDDD}" presName="horz1" presStyleCnt="0"/>
      <dgm:spPr/>
    </dgm:pt>
    <dgm:pt modelId="{EEEEFE39-7A1F-40EA-9ED2-F84E0BFC6CE6}" type="pres">
      <dgm:prSet presAssocID="{DA96E0C8-20D8-4E89-937C-30D3C6F4DDDD}" presName="tx1" presStyleLbl="revTx" presStyleIdx="2" presStyleCnt="5"/>
      <dgm:spPr/>
    </dgm:pt>
    <dgm:pt modelId="{5F580F15-CE37-46F9-AB11-5DDF36990C3F}" type="pres">
      <dgm:prSet presAssocID="{DA96E0C8-20D8-4E89-937C-30D3C6F4DDDD}" presName="vert1" presStyleCnt="0"/>
      <dgm:spPr/>
    </dgm:pt>
    <dgm:pt modelId="{9A688B4D-49F4-4ABD-AD88-5C194E070E70}" type="pres">
      <dgm:prSet presAssocID="{14BBBA84-5296-4820-AF6A-668ABE732F10}" presName="thickLine" presStyleLbl="alignNode1" presStyleIdx="3" presStyleCnt="5"/>
      <dgm:spPr/>
    </dgm:pt>
    <dgm:pt modelId="{BE84DD48-2995-492A-87B1-F5FFFFE1E340}" type="pres">
      <dgm:prSet presAssocID="{14BBBA84-5296-4820-AF6A-668ABE732F10}" presName="horz1" presStyleCnt="0"/>
      <dgm:spPr/>
    </dgm:pt>
    <dgm:pt modelId="{7F501BBF-3081-4CBC-8FB6-FAE7428BA77A}" type="pres">
      <dgm:prSet presAssocID="{14BBBA84-5296-4820-AF6A-668ABE732F10}" presName="tx1" presStyleLbl="revTx" presStyleIdx="3" presStyleCnt="5"/>
      <dgm:spPr/>
    </dgm:pt>
    <dgm:pt modelId="{AEDFBD4D-3972-46A8-AD93-A852FA5DFBCF}" type="pres">
      <dgm:prSet presAssocID="{14BBBA84-5296-4820-AF6A-668ABE732F10}" presName="vert1" presStyleCnt="0"/>
      <dgm:spPr/>
    </dgm:pt>
    <dgm:pt modelId="{55E10F38-B354-4956-B67B-AED5A7B38F7B}" type="pres">
      <dgm:prSet presAssocID="{EB9DA84F-98DF-414E-8C97-85C3CD940242}" presName="thickLine" presStyleLbl="alignNode1" presStyleIdx="4" presStyleCnt="5"/>
      <dgm:spPr/>
    </dgm:pt>
    <dgm:pt modelId="{9F806E37-6A14-45C6-8587-8147F6CC2C7F}" type="pres">
      <dgm:prSet presAssocID="{EB9DA84F-98DF-414E-8C97-85C3CD940242}" presName="horz1" presStyleCnt="0"/>
      <dgm:spPr/>
    </dgm:pt>
    <dgm:pt modelId="{C203E7FC-D874-4CF9-ADDF-B43CC79C92D8}" type="pres">
      <dgm:prSet presAssocID="{EB9DA84F-98DF-414E-8C97-85C3CD940242}" presName="tx1" presStyleLbl="revTx" presStyleIdx="4" presStyleCnt="5"/>
      <dgm:spPr/>
    </dgm:pt>
    <dgm:pt modelId="{0C75A60D-1702-41A5-BA68-E9C5F64DD3AC}" type="pres">
      <dgm:prSet presAssocID="{EB9DA84F-98DF-414E-8C97-85C3CD940242}" presName="vert1" presStyleCnt="0"/>
      <dgm:spPr/>
    </dgm:pt>
  </dgm:ptLst>
  <dgm:cxnLst>
    <dgm:cxn modelId="{9BD9DD19-37E4-4E40-9BFC-5115E1A3ADD3}" srcId="{90558A26-611D-43AE-A920-346ACD85BAEF}" destId="{89B8A4CF-80CA-482D-85D2-215AAEC99FD6}" srcOrd="0" destOrd="0" parTransId="{5449113B-9785-434A-97B1-B5E2C36D0BB1}" sibTransId="{DF0BB2B0-B4AB-46F7-ABD8-61F8AD412521}"/>
    <dgm:cxn modelId="{AFE58F1C-F7C3-491A-94E0-677071313540}" type="presOf" srcId="{DA96E0C8-20D8-4E89-937C-30D3C6F4DDDD}" destId="{EEEEFE39-7A1F-40EA-9ED2-F84E0BFC6CE6}" srcOrd="0" destOrd="0" presId="urn:microsoft.com/office/officeart/2008/layout/LinedList"/>
    <dgm:cxn modelId="{18AE1A2A-ACE5-4F09-AB55-283D587DB865}" srcId="{90558A26-611D-43AE-A920-346ACD85BAEF}" destId="{1F11BF62-B870-4D17-AD2E-29EFF72E379D}" srcOrd="1" destOrd="0" parTransId="{FB8491D3-16EB-4D44-9118-7765648B1076}" sibTransId="{FCC470E5-43F6-45B5-BCAE-0718EDCB5E36}"/>
    <dgm:cxn modelId="{8AE88E92-CB2E-4C0E-B05B-978F63D091C3}" type="presOf" srcId="{90558A26-611D-43AE-A920-346ACD85BAEF}" destId="{A940BB32-014F-4353-9A47-3CF5792B3E3D}" srcOrd="0" destOrd="0" presId="urn:microsoft.com/office/officeart/2008/layout/LinedList"/>
    <dgm:cxn modelId="{750D159E-CD27-47C8-97D2-3AD0396CA53C}" type="presOf" srcId="{1F11BF62-B870-4D17-AD2E-29EFF72E379D}" destId="{E7897E87-D084-451E-B688-C75C3C3D9A8F}" srcOrd="0" destOrd="0" presId="urn:microsoft.com/office/officeart/2008/layout/LinedList"/>
    <dgm:cxn modelId="{B80356A1-A9D4-4790-AEC1-E39484890EC0}" type="presOf" srcId="{89B8A4CF-80CA-482D-85D2-215AAEC99FD6}" destId="{ECF6EC6E-58FB-44E5-8411-0707D3348F2C}" srcOrd="0" destOrd="0" presId="urn:microsoft.com/office/officeart/2008/layout/LinedList"/>
    <dgm:cxn modelId="{E28919BF-82CA-44CA-8523-59AAF74A6E78}" srcId="{90558A26-611D-43AE-A920-346ACD85BAEF}" destId="{DA96E0C8-20D8-4E89-937C-30D3C6F4DDDD}" srcOrd="2" destOrd="0" parTransId="{21DE76EA-9FC7-427A-BF75-0C5728477F94}" sibTransId="{89500D81-B2B6-4D51-AD4A-DE7749EBE2F9}"/>
    <dgm:cxn modelId="{2C5A34C9-B208-4004-9595-077E43607C47}" srcId="{90558A26-611D-43AE-A920-346ACD85BAEF}" destId="{EB9DA84F-98DF-414E-8C97-85C3CD940242}" srcOrd="4" destOrd="0" parTransId="{B54E7363-436D-41AB-BBC9-27F0E2D06CA5}" sibTransId="{302FF4EB-51A7-4E74-BD9B-70CBF7BBBFA6}"/>
    <dgm:cxn modelId="{423C8FDD-8EA1-4938-BF9E-195F012D5B7E}" type="presOf" srcId="{EB9DA84F-98DF-414E-8C97-85C3CD940242}" destId="{C203E7FC-D874-4CF9-ADDF-B43CC79C92D8}" srcOrd="0" destOrd="0" presId="urn:microsoft.com/office/officeart/2008/layout/LinedList"/>
    <dgm:cxn modelId="{2F0400EA-0743-4668-BD3E-F1C09441C920}" srcId="{90558A26-611D-43AE-A920-346ACD85BAEF}" destId="{14BBBA84-5296-4820-AF6A-668ABE732F10}" srcOrd="3" destOrd="0" parTransId="{2660D135-CDC1-4F49-ADF3-D3984CB89EA1}" sibTransId="{0C295D60-C995-4514-BE08-42508BEADDC2}"/>
    <dgm:cxn modelId="{0FE4A9F7-A8C0-416F-8A46-BE87B6DBF21E}" type="presOf" srcId="{14BBBA84-5296-4820-AF6A-668ABE732F10}" destId="{7F501BBF-3081-4CBC-8FB6-FAE7428BA77A}" srcOrd="0" destOrd="0" presId="urn:microsoft.com/office/officeart/2008/layout/LinedList"/>
    <dgm:cxn modelId="{69BA56EB-7829-40A3-B9CC-AD8E27AAE68D}" type="presParOf" srcId="{A940BB32-014F-4353-9A47-3CF5792B3E3D}" destId="{1D0EAF7F-F6E1-482C-9BC5-918E98C7D4C3}" srcOrd="0" destOrd="0" presId="urn:microsoft.com/office/officeart/2008/layout/LinedList"/>
    <dgm:cxn modelId="{7F783ADA-CB99-4CAA-AE3D-7B696FAD444A}" type="presParOf" srcId="{A940BB32-014F-4353-9A47-3CF5792B3E3D}" destId="{018134D7-842A-4A8D-AE2A-E30657B659BF}" srcOrd="1" destOrd="0" presId="urn:microsoft.com/office/officeart/2008/layout/LinedList"/>
    <dgm:cxn modelId="{3AABDF1E-79C9-4EBB-954F-E9EC9C59D069}" type="presParOf" srcId="{018134D7-842A-4A8D-AE2A-E30657B659BF}" destId="{ECF6EC6E-58FB-44E5-8411-0707D3348F2C}" srcOrd="0" destOrd="0" presId="urn:microsoft.com/office/officeart/2008/layout/LinedList"/>
    <dgm:cxn modelId="{DB17A757-0DDA-496D-86F1-77CEED296DEA}" type="presParOf" srcId="{018134D7-842A-4A8D-AE2A-E30657B659BF}" destId="{AD7BD6DD-1F27-4ED5-AD76-CE8222B2A20E}" srcOrd="1" destOrd="0" presId="urn:microsoft.com/office/officeart/2008/layout/LinedList"/>
    <dgm:cxn modelId="{937477CB-96BA-4500-8B5F-C77EDB80D0E0}" type="presParOf" srcId="{A940BB32-014F-4353-9A47-3CF5792B3E3D}" destId="{B0C84035-DD8D-4BD5-AAF2-5C9B642524F2}" srcOrd="2" destOrd="0" presId="urn:microsoft.com/office/officeart/2008/layout/LinedList"/>
    <dgm:cxn modelId="{88F8521D-FF68-4F7A-A5E3-0ABC2BA929D6}" type="presParOf" srcId="{A940BB32-014F-4353-9A47-3CF5792B3E3D}" destId="{4D268FD5-6168-4FC9-B425-8AD6B3AE3BC5}" srcOrd="3" destOrd="0" presId="urn:microsoft.com/office/officeart/2008/layout/LinedList"/>
    <dgm:cxn modelId="{D3AEB1B1-0C4D-43C2-B811-90873452293E}" type="presParOf" srcId="{4D268FD5-6168-4FC9-B425-8AD6B3AE3BC5}" destId="{E7897E87-D084-451E-B688-C75C3C3D9A8F}" srcOrd="0" destOrd="0" presId="urn:microsoft.com/office/officeart/2008/layout/LinedList"/>
    <dgm:cxn modelId="{A91240C0-2970-407A-A9E6-A0CB6A0A53D9}" type="presParOf" srcId="{4D268FD5-6168-4FC9-B425-8AD6B3AE3BC5}" destId="{92EC8B5A-7509-4DDB-B7BC-7A17CF0CCF4B}" srcOrd="1" destOrd="0" presId="urn:microsoft.com/office/officeart/2008/layout/LinedList"/>
    <dgm:cxn modelId="{A2CF4C8E-8CBA-4B50-9172-28B276C75748}" type="presParOf" srcId="{A940BB32-014F-4353-9A47-3CF5792B3E3D}" destId="{1FB2D598-A415-452C-9109-1991A8826648}" srcOrd="4" destOrd="0" presId="urn:microsoft.com/office/officeart/2008/layout/LinedList"/>
    <dgm:cxn modelId="{346BDF13-27ED-4159-9A1B-8CD92B8ABE23}" type="presParOf" srcId="{A940BB32-014F-4353-9A47-3CF5792B3E3D}" destId="{D41C6879-7091-43FB-BCC6-F9CE64CCFE88}" srcOrd="5" destOrd="0" presId="urn:microsoft.com/office/officeart/2008/layout/LinedList"/>
    <dgm:cxn modelId="{E4A1F4C4-98EE-480F-AE50-AFEA989B0FE0}" type="presParOf" srcId="{D41C6879-7091-43FB-BCC6-F9CE64CCFE88}" destId="{EEEEFE39-7A1F-40EA-9ED2-F84E0BFC6CE6}" srcOrd="0" destOrd="0" presId="urn:microsoft.com/office/officeart/2008/layout/LinedList"/>
    <dgm:cxn modelId="{560B7C1A-9476-45F5-99C0-50EF8AC96BE6}" type="presParOf" srcId="{D41C6879-7091-43FB-BCC6-F9CE64CCFE88}" destId="{5F580F15-CE37-46F9-AB11-5DDF36990C3F}" srcOrd="1" destOrd="0" presId="urn:microsoft.com/office/officeart/2008/layout/LinedList"/>
    <dgm:cxn modelId="{FE0C28F8-246D-4A65-9DD1-371DDBB906FA}" type="presParOf" srcId="{A940BB32-014F-4353-9A47-3CF5792B3E3D}" destId="{9A688B4D-49F4-4ABD-AD88-5C194E070E70}" srcOrd="6" destOrd="0" presId="urn:microsoft.com/office/officeart/2008/layout/LinedList"/>
    <dgm:cxn modelId="{2A830F8E-9DD3-4D63-887C-EA52679FA796}" type="presParOf" srcId="{A940BB32-014F-4353-9A47-3CF5792B3E3D}" destId="{BE84DD48-2995-492A-87B1-F5FFFFE1E340}" srcOrd="7" destOrd="0" presId="urn:microsoft.com/office/officeart/2008/layout/LinedList"/>
    <dgm:cxn modelId="{CAB32281-7FBC-4B4C-A059-2F53FE4DEA5B}" type="presParOf" srcId="{BE84DD48-2995-492A-87B1-F5FFFFE1E340}" destId="{7F501BBF-3081-4CBC-8FB6-FAE7428BA77A}" srcOrd="0" destOrd="0" presId="urn:microsoft.com/office/officeart/2008/layout/LinedList"/>
    <dgm:cxn modelId="{E455C1DC-1025-4C1C-90E1-D6FD63FD0468}" type="presParOf" srcId="{BE84DD48-2995-492A-87B1-F5FFFFE1E340}" destId="{AEDFBD4D-3972-46A8-AD93-A852FA5DFBCF}" srcOrd="1" destOrd="0" presId="urn:microsoft.com/office/officeart/2008/layout/LinedList"/>
    <dgm:cxn modelId="{CB29CABE-4DF0-4E8D-897B-250C0DBDB952}" type="presParOf" srcId="{A940BB32-014F-4353-9A47-3CF5792B3E3D}" destId="{55E10F38-B354-4956-B67B-AED5A7B38F7B}" srcOrd="8" destOrd="0" presId="urn:microsoft.com/office/officeart/2008/layout/LinedList"/>
    <dgm:cxn modelId="{953B5ECD-9C83-4821-8E3F-6AEF86686F3E}" type="presParOf" srcId="{A940BB32-014F-4353-9A47-3CF5792B3E3D}" destId="{9F806E37-6A14-45C6-8587-8147F6CC2C7F}" srcOrd="9" destOrd="0" presId="urn:microsoft.com/office/officeart/2008/layout/LinedList"/>
    <dgm:cxn modelId="{128908E8-F8F2-4DB5-8984-A6347B15001B}" type="presParOf" srcId="{9F806E37-6A14-45C6-8587-8147F6CC2C7F}" destId="{C203E7FC-D874-4CF9-ADDF-B43CC79C92D8}" srcOrd="0" destOrd="0" presId="urn:microsoft.com/office/officeart/2008/layout/LinedList"/>
    <dgm:cxn modelId="{C1029616-0FC1-4D15-BCC8-C8AD69F7F24F}" type="presParOf" srcId="{9F806E37-6A14-45C6-8587-8147F6CC2C7F}" destId="{0C75A60D-1702-41A5-BA68-E9C5F64DD3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EAF7F-F6E1-482C-9BC5-918E98C7D4C3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6EC6E-58FB-44E5-8411-0707D3348F2C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/>
            <a:t>Renewable energy</a:t>
          </a:r>
          <a:endParaRPr lang="en-US" sz="4500" kern="1200"/>
        </a:p>
      </dsp:txBody>
      <dsp:txXfrm>
        <a:off x="0" y="675"/>
        <a:ext cx="6900512" cy="1106957"/>
      </dsp:txXfrm>
    </dsp:sp>
    <dsp:sp modelId="{B0C84035-DD8D-4BD5-AAF2-5C9B642524F2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1591615"/>
            <a:satOff val="2700"/>
            <a:lumOff val="-98"/>
            <a:alphaOff val="0"/>
          </a:schemeClr>
        </a:solidFill>
        <a:ln w="12700" cap="flat" cmpd="sng" algn="ctr">
          <a:solidFill>
            <a:schemeClr val="accent2">
              <a:hueOff val="1591615"/>
              <a:satOff val="2700"/>
              <a:lumOff val="-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97E87-D084-451E-B688-C75C3C3D9A8F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/>
            <a:t>Batteries</a:t>
          </a:r>
          <a:endParaRPr lang="en-US" sz="4500" kern="1200"/>
        </a:p>
      </dsp:txBody>
      <dsp:txXfrm>
        <a:off x="0" y="1107633"/>
        <a:ext cx="6900512" cy="1106957"/>
      </dsp:txXfrm>
    </dsp:sp>
    <dsp:sp modelId="{1FB2D598-A415-452C-9109-1991A8826648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FE39-7A1F-40EA-9ED2-F84E0BFC6CE6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/>
            <a:t>Hydrogen</a:t>
          </a:r>
          <a:endParaRPr lang="en-US" sz="4500" kern="1200"/>
        </a:p>
      </dsp:txBody>
      <dsp:txXfrm>
        <a:off x="0" y="2214591"/>
        <a:ext cx="6900512" cy="1106957"/>
      </dsp:txXfrm>
    </dsp:sp>
    <dsp:sp modelId="{9A688B4D-49F4-4ABD-AD88-5C194E070E70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4774846"/>
            <a:satOff val="8100"/>
            <a:lumOff val="-294"/>
            <a:alphaOff val="0"/>
          </a:schemeClr>
        </a:solidFill>
        <a:ln w="12700" cap="flat" cmpd="sng" algn="ctr">
          <a:solidFill>
            <a:schemeClr val="accent2">
              <a:hueOff val="4774846"/>
              <a:satOff val="8100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01BBF-3081-4CBC-8FB6-FAE7428BA77A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/>
            <a:t>Carbon capture and storage </a:t>
          </a:r>
          <a:endParaRPr lang="en-US" sz="4500" kern="1200"/>
        </a:p>
      </dsp:txBody>
      <dsp:txXfrm>
        <a:off x="0" y="3321549"/>
        <a:ext cx="6900512" cy="1106957"/>
      </dsp:txXfrm>
    </dsp:sp>
    <dsp:sp modelId="{55E10F38-B354-4956-B67B-AED5A7B38F7B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3E7FC-D874-4CF9-ADDF-B43CC79C92D8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/>
            <a:t>Negative emissions </a:t>
          </a:r>
          <a:endParaRPr lang="en-US" sz="4500" kern="120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6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4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8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0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8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3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6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4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2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A4A8-F8C6-0940-BC62-54A77BD52A1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73E58-8511-A14C-8959-39C0617DF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0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190F50-93CB-4F50-A980-5CA6951C0DB4}"/>
              </a:ext>
            </a:extLst>
          </p:cNvPr>
          <p:cNvSpPr/>
          <p:nvPr/>
        </p:nvSpPr>
        <p:spPr>
          <a:xfrm>
            <a:off x="2722880" y="1026160"/>
            <a:ext cx="8605520" cy="480568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0AB257-975A-4B92-AF15-88FFB7BC48C9}"/>
              </a:ext>
            </a:extLst>
          </p:cNvPr>
          <p:cNvCxnSpPr/>
          <p:nvPr/>
        </p:nvCxnSpPr>
        <p:spPr>
          <a:xfrm>
            <a:off x="1595120" y="1026160"/>
            <a:ext cx="0" cy="49072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3C2470-07D1-4666-B769-1E8DC67B077C}"/>
              </a:ext>
            </a:extLst>
          </p:cNvPr>
          <p:cNvSpPr txBox="1"/>
          <p:nvPr/>
        </p:nvSpPr>
        <p:spPr>
          <a:xfrm rot="16200000">
            <a:off x="-619760" y="2992120"/>
            <a:ext cx="383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7164"/>
                </a:solidFill>
                <a:latin typeface="Montserrat" panose="00000500000000000000" pitchFamily="50" charset="0"/>
              </a:rPr>
              <a:t>Thinking Ahead For Europe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EECBEF8-B672-416B-AE63-6361EA79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403" y="2525537"/>
            <a:ext cx="1653146" cy="18069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F687AB-5202-4E5A-966E-117B9E05078C}"/>
              </a:ext>
            </a:extLst>
          </p:cNvPr>
          <p:cNvSpPr txBox="1"/>
          <p:nvPr/>
        </p:nvSpPr>
        <p:spPr>
          <a:xfrm>
            <a:off x="2722880" y="1230053"/>
            <a:ext cx="868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07164"/>
                </a:solidFill>
                <a:latin typeface="Montserrat" panose="00000500000000000000" pitchFamily="50" charset="0"/>
              </a:rPr>
              <a:t>Track 1.5C industry dialogue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D17A-929B-48E5-9C3F-7FCCF8F0790F}"/>
              </a:ext>
            </a:extLst>
          </p:cNvPr>
          <p:cNvSpPr txBox="1"/>
          <p:nvPr/>
        </p:nvSpPr>
        <p:spPr>
          <a:xfrm>
            <a:off x="4189138" y="3303181"/>
            <a:ext cx="419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07164"/>
                </a:solidFill>
                <a:latin typeface="Montserrat" panose="00000500000000000000" pitchFamily="50" charset="0"/>
              </a:rPr>
              <a:t>Wed 19 Oct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C5AD15-E725-48CE-AACA-3AD03332524D}"/>
              </a:ext>
            </a:extLst>
          </p:cNvPr>
          <p:cNvSpPr txBox="1"/>
          <p:nvPr/>
        </p:nvSpPr>
        <p:spPr>
          <a:xfrm>
            <a:off x="4189137" y="4168562"/>
            <a:ext cx="4196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207164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US" sz="2400" b="1" dirty="0">
                <a:solidFill>
                  <a:srgbClr val="207164"/>
                </a:solidFill>
                <a:latin typeface="Montserrat" panose="00000500000000000000" pitchFamily="50" charset="0"/>
              </a:rPr>
              <a:t>Milan Elkerbout</a:t>
            </a:r>
          </a:p>
          <a:p>
            <a:pPr algn="ctr"/>
            <a:r>
              <a:rPr lang="en-US" sz="2400" b="1" dirty="0">
                <a:solidFill>
                  <a:srgbClr val="207164"/>
                </a:solidFill>
                <a:latin typeface="Montserrat" panose="00000500000000000000" pitchFamily="50" charset="0"/>
              </a:rPr>
              <a:t>Head of Climate Policy</a:t>
            </a:r>
          </a:p>
        </p:txBody>
      </p:sp>
    </p:spTree>
    <p:extLst>
      <p:ext uri="{BB962C8B-B14F-4D97-AF65-F5344CB8AC3E}">
        <p14:creationId xmlns:p14="http://schemas.microsoft.com/office/powerpoint/2010/main" val="289606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871" y="258219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Beyond technology and costs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3EDD25-0DCC-984C-9CEE-483BFC77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0" y="238979"/>
            <a:ext cx="899613" cy="92607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D7C0F301-93F7-C206-034C-DB3A20D1F7FC}"/>
              </a:ext>
            </a:extLst>
          </p:cNvPr>
          <p:cNvSpPr txBox="1">
            <a:spLocks/>
          </p:cNvSpPr>
          <p:nvPr/>
        </p:nvSpPr>
        <p:spPr>
          <a:xfrm>
            <a:off x="689204" y="1535185"/>
            <a:ext cx="10714728" cy="41265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en-US" sz="2300" dirty="0"/>
              <a:t>Technologies may not be adopted even once cheap (permits, planning, infrastructure)</a:t>
            </a:r>
          </a:p>
          <a:p>
            <a:pPr>
              <a:lnSpc>
                <a:spcPct val="140000"/>
              </a:lnSpc>
            </a:pP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2300" dirty="0"/>
              <a:t>Distributional and social implications: who pays? - domestically/globally</a:t>
            </a:r>
          </a:p>
          <a:p>
            <a:pPr>
              <a:lnSpc>
                <a:spcPct val="140000"/>
              </a:lnSpc>
            </a:pP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2300" dirty="0"/>
              <a:t>Geography of industrial production will change considerably</a:t>
            </a:r>
          </a:p>
          <a:p>
            <a:pPr>
              <a:lnSpc>
                <a:spcPct val="140000"/>
              </a:lnSpc>
            </a:pP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2300" dirty="0"/>
              <a:t>Social acceptance of some technologies. Impacts on lifestyles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161600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0082B3-39E2-4206-8EAC-1E31E717F99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27764F-66C6-4C70-8AFF-9D66D4BC92FF}"/>
              </a:ext>
            </a:extLst>
          </p:cNvPr>
          <p:cNvGrpSpPr/>
          <p:nvPr/>
        </p:nvGrpSpPr>
        <p:grpSpPr>
          <a:xfrm>
            <a:off x="5669280" y="1310640"/>
            <a:ext cx="853440" cy="4236720"/>
            <a:chOff x="5669280" y="741680"/>
            <a:chExt cx="853440" cy="4236720"/>
          </a:xfrm>
          <a:solidFill>
            <a:srgbClr val="207164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722E65-5FC8-44F8-B292-CA6FB1F85691}"/>
                </a:ext>
              </a:extLst>
            </p:cNvPr>
            <p:cNvSpPr/>
            <p:nvPr/>
          </p:nvSpPr>
          <p:spPr>
            <a:xfrm>
              <a:off x="5669280" y="741680"/>
              <a:ext cx="853440" cy="853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0F7308-97EC-44A1-9405-8DE40A74453E}"/>
                </a:ext>
              </a:extLst>
            </p:cNvPr>
            <p:cNvSpPr/>
            <p:nvPr/>
          </p:nvSpPr>
          <p:spPr>
            <a:xfrm>
              <a:off x="5669280" y="1869440"/>
              <a:ext cx="853440" cy="853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CED20F-528B-468A-A554-6375736C0053}"/>
                </a:ext>
              </a:extLst>
            </p:cNvPr>
            <p:cNvSpPr/>
            <p:nvPr/>
          </p:nvSpPr>
          <p:spPr>
            <a:xfrm>
              <a:off x="5669280" y="2997200"/>
              <a:ext cx="853440" cy="853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941393-1D9F-422D-BC65-DABBF6C6B71F}"/>
                </a:ext>
              </a:extLst>
            </p:cNvPr>
            <p:cNvSpPr/>
            <p:nvPr/>
          </p:nvSpPr>
          <p:spPr>
            <a:xfrm>
              <a:off x="5669280" y="4124960"/>
              <a:ext cx="853440" cy="853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EF8E0C9-E946-48F6-91C4-CA20BEF5E848}"/>
              </a:ext>
            </a:extLst>
          </p:cNvPr>
          <p:cNvSpPr txBox="1"/>
          <p:nvPr/>
        </p:nvSpPr>
        <p:spPr>
          <a:xfrm>
            <a:off x="876978" y="2967335"/>
            <a:ext cx="419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207164"/>
                </a:solidFill>
                <a:latin typeface="Montserrat" panose="00000500000000000000" pitchFamily="50" charset="0"/>
              </a:rPr>
              <a:t>Thank you!</a:t>
            </a:r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358C112-6CED-4B55-AC23-516217CDE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10640"/>
            <a:ext cx="853441" cy="8534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7341BBE-B1F9-4A35-9C32-38B77DA97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2498797"/>
            <a:ext cx="732647" cy="732647"/>
          </a:xfrm>
          <a:prstGeom prst="rect">
            <a:avLst/>
          </a:prstGeom>
        </p:spPr>
      </p:pic>
      <p:pic>
        <p:nvPicPr>
          <p:cNvPr id="14" name="Picture 13" descr="A picture containing ax, vector graphics&#10;&#10;Description automatically generated">
            <a:extLst>
              <a:ext uri="{FF2B5EF4-FFF2-40B4-BE49-F238E27FC236}">
                <a16:creationId xmlns:a16="http://schemas.microsoft.com/office/drawing/2014/main" id="{A2B169CD-CF06-49A9-893B-4AB7927EC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43" y="3566160"/>
            <a:ext cx="853440" cy="85344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740BE72-E431-4B1F-8ABB-2B76AEB5B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77" y="4724118"/>
            <a:ext cx="793044" cy="7930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2B421A-38B7-492A-B1E8-DC59960F3FC2}"/>
              </a:ext>
            </a:extLst>
          </p:cNvPr>
          <p:cNvSpPr txBox="1"/>
          <p:nvPr/>
        </p:nvSpPr>
        <p:spPr>
          <a:xfrm>
            <a:off x="6779939" y="1506527"/>
            <a:ext cx="267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50" charset="0"/>
              </a:rPr>
              <a:t>www.ceps.eu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ACC6CD-CF1A-4FD0-92CB-1CF02008D7F9}"/>
              </a:ext>
            </a:extLst>
          </p:cNvPr>
          <p:cNvSpPr txBox="1"/>
          <p:nvPr/>
        </p:nvSpPr>
        <p:spPr>
          <a:xfrm>
            <a:off x="6779939" y="2680454"/>
            <a:ext cx="267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50" charset="0"/>
              </a:rPr>
              <a:t>info@ceps.eu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BFBB53-0D8D-40C8-B27C-61DDB062DC23}"/>
              </a:ext>
            </a:extLst>
          </p:cNvPr>
          <p:cNvSpPr txBox="1"/>
          <p:nvPr/>
        </p:nvSpPr>
        <p:spPr>
          <a:xfrm>
            <a:off x="6779939" y="3762049"/>
            <a:ext cx="267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50" charset="0"/>
              </a:rPr>
              <a:t>@CEPS_thinktank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A58EC-D7B6-4F83-9995-61A2D031CA11}"/>
              </a:ext>
            </a:extLst>
          </p:cNvPr>
          <p:cNvSpPr txBox="1"/>
          <p:nvPr/>
        </p:nvSpPr>
        <p:spPr>
          <a:xfrm>
            <a:off x="6779938" y="4935976"/>
            <a:ext cx="517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50" charset="0"/>
              </a:rPr>
              <a:t>CEPS (Centre for European Policy Studies)</a:t>
            </a:r>
          </a:p>
        </p:txBody>
      </p:sp>
    </p:spTree>
    <p:extLst>
      <p:ext uri="{BB962C8B-B14F-4D97-AF65-F5344CB8AC3E}">
        <p14:creationId xmlns:p14="http://schemas.microsoft.com/office/powerpoint/2010/main" val="137806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871" y="258219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challenge of net-zero / 1.5C pathways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3EDD25-0DCC-984C-9CEE-483BFC77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0" y="238979"/>
            <a:ext cx="899613" cy="9260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1F07C4-4852-3026-70A2-16654308A966}"/>
              </a:ext>
            </a:extLst>
          </p:cNvPr>
          <p:cNvSpPr txBox="1">
            <a:spLocks/>
          </p:cNvSpPr>
          <p:nvPr/>
        </p:nvSpPr>
        <p:spPr>
          <a:xfrm>
            <a:off x="738636" y="1297876"/>
            <a:ext cx="10714728" cy="779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BE" sz="2000" dirty="0"/>
              <a:t>Net zero requires action in all sectors, including transport, agriculture, industry (“hard-to-abate”)</a:t>
            </a:r>
            <a:br>
              <a:rPr lang="en-BE" sz="2000" dirty="0"/>
            </a:br>
            <a:r>
              <a:rPr lang="en-BE" sz="2000" dirty="0"/>
              <a:t> =&gt; 25% GHG emissions, full value chain = 50% “transform our economies”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0115874-23AF-75ED-F8C8-856E5BF531C2}"/>
              </a:ext>
            </a:extLst>
          </p:cNvPr>
          <p:cNvSpPr txBox="1">
            <a:spLocks/>
          </p:cNvSpPr>
          <p:nvPr/>
        </p:nvSpPr>
        <p:spPr>
          <a:xfrm>
            <a:off x="689204" y="2077863"/>
            <a:ext cx="10813592" cy="15045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en-BE" sz="2600" dirty="0"/>
              <a:t>“</a:t>
            </a:r>
            <a:r>
              <a:rPr lang="en-BE" sz="2900" dirty="0"/>
              <a:t>hard-to-abate” = go</a:t>
            </a:r>
            <a:r>
              <a:rPr lang="en-US" sz="2900" dirty="0" err="1"/>
              <a:t>ing</a:t>
            </a:r>
            <a:r>
              <a:rPr lang="en-BE" sz="2900" dirty="0"/>
              <a:t> beyond marginal (energy/carbon) reduction</a:t>
            </a:r>
            <a:r>
              <a:rPr lang="en-US" sz="2900" dirty="0"/>
              <a:t> -&gt; new production processes</a:t>
            </a:r>
            <a:endParaRPr lang="en-BE" sz="2600" dirty="0"/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è"/>
            </a:pPr>
            <a:r>
              <a:rPr lang="en-GB" sz="2600" b="0" dirty="0"/>
              <a:t>D</a:t>
            </a:r>
            <a:r>
              <a:rPr lang="en-BE" sz="2600" b="0" dirty="0"/>
              <a:t>evelopment and deployment of low-carbon breakthrough technologies to transform production and products (green steel, green cement etc.)</a:t>
            </a:r>
            <a:endParaRPr lang="en-US" sz="2600" b="0" dirty="0"/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è"/>
            </a:pPr>
            <a:r>
              <a:rPr lang="en-US" sz="2600" b="0" dirty="0"/>
              <a:t>Reduce resources and material demand: circular economy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è"/>
            </a:pPr>
            <a:endParaRPr lang="en-BE" sz="2600" b="0" dirty="0"/>
          </a:p>
          <a:p>
            <a:pPr marL="342900" indent="-342900">
              <a:buFontTx/>
              <a:buChar char="-"/>
            </a:pPr>
            <a:endParaRPr lang="en-BE" sz="20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7C0F301-93F7-C206-034C-DB3A20D1F7FC}"/>
              </a:ext>
            </a:extLst>
          </p:cNvPr>
          <p:cNvSpPr txBox="1">
            <a:spLocks/>
          </p:cNvSpPr>
          <p:nvPr/>
        </p:nvSpPr>
        <p:spPr>
          <a:xfrm>
            <a:off x="689204" y="3429000"/>
            <a:ext cx="10714728" cy="22327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BE" sz="2300" dirty="0"/>
              <a:t>Technologies exist or will exist by 2030: currently in demonstration phase, </a:t>
            </a:r>
            <a:r>
              <a:rPr lang="en-BE" sz="2300" b="0" dirty="0"/>
              <a:t>e.g. CCS - 1st full value chain CCS project</a:t>
            </a:r>
            <a:r>
              <a:rPr lang="en-US" sz="2300" b="0" dirty="0"/>
              <a:t>s, </a:t>
            </a:r>
            <a:r>
              <a:rPr lang="en-BE" sz="2300" b="0" dirty="0"/>
              <a:t>hydrogen, chemical recycling, green steel, etc.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BE" sz="2300" dirty="0"/>
              <a:t>Industrial roadmaps exist, </a:t>
            </a:r>
            <a:r>
              <a:rPr lang="en-US" sz="2300" b="0" dirty="0"/>
              <a:t>for many sectors and countries</a:t>
            </a:r>
            <a:endParaRPr lang="en-BE" sz="2300" b="0" dirty="0"/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BE" sz="2300" dirty="0"/>
              <a:t>Money for innovation is made available</a:t>
            </a:r>
            <a:r>
              <a:rPr lang="en-US" sz="2300" b="0" dirty="0"/>
              <a:t> (but mostly early-stage innovation)</a:t>
            </a:r>
            <a:endParaRPr lang="en-BE" sz="2300" dirty="0"/>
          </a:p>
          <a:p>
            <a:pPr marL="342900" indent="-342900">
              <a:buFontTx/>
              <a:buChar char="-"/>
            </a:pPr>
            <a:endParaRPr lang="en-BE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CB4CC-0B85-2E9D-317C-06D85756F4D9}"/>
              </a:ext>
            </a:extLst>
          </p:cNvPr>
          <p:cNvSpPr txBox="1"/>
          <p:nvPr/>
        </p:nvSpPr>
        <p:spPr>
          <a:xfrm>
            <a:off x="1196143" y="5888806"/>
            <a:ext cx="889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C00000"/>
                </a:solidFill>
              </a:rPr>
              <a:t>Missing</a:t>
            </a:r>
            <a:r>
              <a:rPr lang="en-US" b="1" dirty="0">
                <a:solidFill>
                  <a:srgbClr val="C00000"/>
                </a:solidFill>
              </a:rPr>
              <a:t>:</a:t>
            </a:r>
            <a:r>
              <a:rPr lang="en-BE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BE" b="1" dirty="0">
                <a:solidFill>
                  <a:srgbClr val="C00000"/>
                </a:solidFill>
              </a:rPr>
              <a:t> policy framework to make it happen</a:t>
            </a:r>
            <a:r>
              <a:rPr lang="en-US" b="1" dirty="0">
                <a:solidFill>
                  <a:srgbClr val="C00000"/>
                </a:solidFill>
              </a:rPr>
              <a:t> -&gt; to deploy low-carbon technology at scale</a:t>
            </a:r>
            <a:r>
              <a:rPr lang="en-BE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98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3EDD25-0DCC-984C-9CEE-483BFC77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0" y="238979"/>
            <a:ext cx="899613" cy="9260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B97003-A241-5D99-5526-37F36E6D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73" y="199375"/>
            <a:ext cx="10515600" cy="1325563"/>
          </a:xfrm>
        </p:spPr>
        <p:txBody>
          <a:bodyPr/>
          <a:lstStyle/>
          <a:p>
            <a:r>
              <a:rPr lang="en-US" dirty="0"/>
              <a:t>Innovation: the valley of death</a:t>
            </a:r>
            <a:endParaRPr lang="en-BE" dirty="0"/>
          </a:p>
        </p:txBody>
      </p:sp>
      <p:pic>
        <p:nvPicPr>
          <p:cNvPr id="6" name="Picture 1" descr="Untitled">
            <a:extLst>
              <a:ext uri="{FF2B5EF4-FFF2-40B4-BE49-F238E27FC236}">
                <a16:creationId xmlns:a16="http://schemas.microsoft.com/office/drawing/2014/main" id="{F03FB50A-4A07-5EBF-0974-7E7F9063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7" y="2383782"/>
            <a:ext cx="6897687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C3B094-6B49-E00C-8DC3-A7D2DABDB97F}"/>
              </a:ext>
            </a:extLst>
          </p:cNvPr>
          <p:cNvSpPr txBox="1"/>
          <p:nvPr/>
        </p:nvSpPr>
        <p:spPr>
          <a:xfrm>
            <a:off x="4397472" y="2076005"/>
            <a:ext cx="1351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solidFill>
                  <a:srgbClr val="0070C0"/>
                </a:solidFill>
              </a:rPr>
              <a:t>Pre-competitive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977B1-E65E-8349-274C-44C2F35A1951}"/>
              </a:ext>
            </a:extLst>
          </p:cNvPr>
          <p:cNvSpPr txBox="1"/>
          <p:nvPr/>
        </p:nvSpPr>
        <p:spPr>
          <a:xfrm>
            <a:off x="6172597" y="2059312"/>
            <a:ext cx="1606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Almost </a:t>
            </a:r>
            <a:r>
              <a:rPr lang="en-BE" sz="1400" dirty="0">
                <a:solidFill>
                  <a:srgbClr val="0070C0"/>
                </a:solidFill>
              </a:rPr>
              <a:t>competitive</a:t>
            </a:r>
          </a:p>
        </p:txBody>
      </p:sp>
    </p:spTree>
    <p:extLst>
      <p:ext uri="{BB962C8B-B14F-4D97-AF65-F5344CB8AC3E}">
        <p14:creationId xmlns:p14="http://schemas.microsoft.com/office/powerpoint/2010/main" val="361764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003" y="23236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Future low-carbon value chains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DCB17-91C8-1200-69C7-4C90D012D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366" y="1863801"/>
            <a:ext cx="6459266" cy="444074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3EDD25-0DCC-984C-9CEE-483BFC77A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0" y="238979"/>
            <a:ext cx="899613" cy="9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3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technology clusters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3EDD25-0DCC-984C-9CEE-483BFC77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0" y="238979"/>
            <a:ext cx="899613" cy="926071"/>
          </a:xfrm>
          <a:prstGeom prst="rect">
            <a:avLst/>
          </a:prstGeom>
        </p:spPr>
      </p:pic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05319B21-8411-41FA-D7EB-02B69DE00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3547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088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3EDD25-0DCC-984C-9CEE-483BFC77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0" y="238979"/>
            <a:ext cx="899613" cy="9260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79EA4C-7967-56D2-BAFD-A560C13ABD20}"/>
              </a:ext>
            </a:extLst>
          </p:cNvPr>
          <p:cNvSpPr txBox="1">
            <a:spLocks/>
          </p:cNvSpPr>
          <p:nvPr/>
        </p:nvSpPr>
        <p:spPr>
          <a:xfrm>
            <a:off x="1591115" y="279826"/>
            <a:ext cx="9512314" cy="961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sz="2800" dirty="0">
                <a:solidFill>
                  <a:srgbClr val="002060"/>
                </a:solidFill>
              </a:rPr>
              <a:t>Technology: building blocks for the low-carbon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transition</a:t>
            </a:r>
            <a:endParaRPr lang="en-US" sz="2800" dirty="0">
              <a:cs typeface="Arial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6117A8-9102-5998-8BF9-56843CA8E1A1}"/>
              </a:ext>
            </a:extLst>
          </p:cNvPr>
          <p:cNvSpPr txBox="1">
            <a:spLocks/>
          </p:cNvSpPr>
          <p:nvPr/>
        </p:nvSpPr>
        <p:spPr>
          <a:xfrm>
            <a:off x="474550" y="1127618"/>
            <a:ext cx="4089453" cy="598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2400" b="1">
                <a:solidFill>
                  <a:schemeClr val="bg1">
                    <a:lumMod val="65000"/>
                  </a:schemeClr>
                </a:solidFill>
              </a:rPr>
              <a:t>Low carbon electricity</a:t>
            </a:r>
          </a:p>
          <a:p>
            <a:endParaRPr lang="en-BE" sz="1400" b="1" dirty="0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06115712-D8AC-D69A-BFBA-09793AEBB1CB}"/>
              </a:ext>
            </a:extLst>
          </p:cNvPr>
          <p:cNvSpPr txBox="1">
            <a:spLocks/>
          </p:cNvSpPr>
          <p:nvPr/>
        </p:nvSpPr>
        <p:spPr>
          <a:xfrm>
            <a:off x="4806016" y="1190259"/>
            <a:ext cx="6911431" cy="1360090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288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200" dirty="0">
                <a:solidFill>
                  <a:schemeClr val="bg1">
                    <a:lumMod val="50000"/>
                  </a:schemeClr>
                </a:solidFill>
              </a:rPr>
              <a:t>Renewable energy: wind, solar, biomass/biofuel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200" dirty="0">
                <a:solidFill>
                  <a:schemeClr val="bg1">
                    <a:lumMod val="50000"/>
                  </a:schemeClr>
                </a:solidFill>
              </a:rPr>
              <a:t>Nuclear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200" dirty="0">
                <a:solidFill>
                  <a:schemeClr val="bg1">
                    <a:lumMod val="50000"/>
                  </a:schemeClr>
                </a:solidFill>
              </a:rPr>
              <a:t>CCS (as transition?)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BE" sz="1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337368-C550-0668-45B7-0CECB9D03BFB}"/>
              </a:ext>
            </a:extLst>
          </p:cNvPr>
          <p:cNvSpPr/>
          <p:nvPr/>
        </p:nvSpPr>
        <p:spPr>
          <a:xfrm>
            <a:off x="4691219" y="2785107"/>
            <a:ext cx="7141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BE" sz="2000" dirty="0">
                <a:solidFill>
                  <a:schemeClr val="bg1">
                    <a:lumMod val="50000"/>
                  </a:schemeClr>
                </a:solidFill>
              </a:rPr>
              <a:t>lectricity and hydrogen as energy carriers: electricity and hydrogen storage – batteries, electrolyzers 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92CBAC9-6A61-355F-F60E-3759BCA08C05}"/>
              </a:ext>
            </a:extLst>
          </p:cNvPr>
          <p:cNvSpPr txBox="1">
            <a:spLocks/>
          </p:cNvSpPr>
          <p:nvPr/>
        </p:nvSpPr>
        <p:spPr>
          <a:xfrm>
            <a:off x="601766" y="3727751"/>
            <a:ext cx="4089453" cy="598070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28800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2400" b="1" dirty="0">
                <a:solidFill>
                  <a:schemeClr val="bg1">
                    <a:lumMod val="65000"/>
                  </a:schemeClr>
                </a:solidFill>
              </a:rPr>
              <a:t>Energy efficiency</a:t>
            </a:r>
          </a:p>
          <a:p>
            <a:endParaRPr lang="en-BE" sz="1400" b="1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7B9E61CF-C59B-A37D-9FD9-DD9F4D544110}"/>
              </a:ext>
            </a:extLst>
          </p:cNvPr>
          <p:cNvSpPr txBox="1">
            <a:spLocks/>
          </p:cNvSpPr>
          <p:nvPr/>
        </p:nvSpPr>
        <p:spPr>
          <a:xfrm>
            <a:off x="4806016" y="3727751"/>
            <a:ext cx="6911431" cy="1196139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28800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200" dirty="0">
                <a:solidFill>
                  <a:schemeClr val="bg1">
                    <a:lumMod val="50000"/>
                  </a:schemeClr>
                </a:solidFill>
              </a:rPr>
              <a:t>Electrification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200" dirty="0">
                <a:solidFill>
                  <a:schemeClr val="bg1">
                    <a:lumMod val="50000"/>
                  </a:schemeClr>
                </a:solidFill>
              </a:rPr>
              <a:t>Combined heat &amp;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200">
                <a:solidFill>
                  <a:schemeClr val="bg1">
                    <a:lumMod val="50000"/>
                  </a:schemeClr>
                </a:solidFill>
              </a:rPr>
              <a:t>Insulation technologies </a:t>
            </a:r>
            <a:r>
              <a:rPr lang="en-BE" sz="22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materials</a:t>
            </a:r>
            <a:endParaRPr lang="en-B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45DE90A5-50DA-92BE-E75A-250EA11E6766}"/>
              </a:ext>
            </a:extLst>
          </p:cNvPr>
          <p:cNvSpPr txBox="1">
            <a:spLocks/>
          </p:cNvSpPr>
          <p:nvPr/>
        </p:nvSpPr>
        <p:spPr>
          <a:xfrm>
            <a:off x="601765" y="5584443"/>
            <a:ext cx="4089453" cy="598070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28800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2400" b="1" dirty="0">
                <a:solidFill>
                  <a:schemeClr val="bg1">
                    <a:lumMod val="65000"/>
                  </a:schemeClr>
                </a:solidFill>
              </a:rPr>
              <a:t>Infrastructure</a:t>
            </a:r>
          </a:p>
          <a:p>
            <a:endParaRPr lang="en-BE" sz="1400" b="1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58DD89D-CCAE-F4EE-65EE-EC27E9994E19}"/>
              </a:ext>
            </a:extLst>
          </p:cNvPr>
          <p:cNvSpPr txBox="1">
            <a:spLocks/>
          </p:cNvSpPr>
          <p:nvPr/>
        </p:nvSpPr>
        <p:spPr>
          <a:xfrm>
            <a:off x="4806015" y="5452440"/>
            <a:ext cx="6911431" cy="977389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28800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bg1">
                    <a:lumMod val="50000"/>
                  </a:schemeClr>
                </a:solidFill>
              </a:rPr>
              <a:t>Interconnected electricty grids, charging stations, digital infrastructure, CO</a:t>
            </a:r>
            <a:r>
              <a:rPr lang="en-BE" sz="24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BE" sz="2400" dirty="0">
                <a:solidFill>
                  <a:schemeClr val="bg1">
                    <a:lumMod val="50000"/>
                  </a:schemeClr>
                </a:solidFill>
              </a:rPr>
              <a:t> pipes, hydrogen pipelines – low-carbon materials </a:t>
            </a:r>
          </a:p>
        </p:txBody>
      </p:sp>
    </p:spTree>
    <p:extLst>
      <p:ext uri="{BB962C8B-B14F-4D97-AF65-F5344CB8AC3E}">
        <p14:creationId xmlns:p14="http://schemas.microsoft.com/office/powerpoint/2010/main" val="411664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3EDD25-0DCC-984C-9CEE-483BFC77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0" y="238979"/>
            <a:ext cx="899613" cy="9260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79EA4C-7967-56D2-BAFD-A560C13ABD20}"/>
              </a:ext>
            </a:extLst>
          </p:cNvPr>
          <p:cNvSpPr txBox="1">
            <a:spLocks/>
          </p:cNvSpPr>
          <p:nvPr/>
        </p:nvSpPr>
        <p:spPr>
          <a:xfrm>
            <a:off x="1591115" y="279826"/>
            <a:ext cx="9512314" cy="961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sz="2800" dirty="0">
                <a:solidFill>
                  <a:srgbClr val="002060"/>
                </a:solidFill>
              </a:rPr>
              <a:t>Technology: building blocks for the low-carbon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transition</a:t>
            </a:r>
            <a:endParaRPr lang="en-US" sz="2800" dirty="0">
              <a:cs typeface="Arial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B718559-1186-8B25-B949-FE4DA848DA86}"/>
              </a:ext>
            </a:extLst>
          </p:cNvPr>
          <p:cNvSpPr txBox="1">
            <a:spLocks/>
          </p:cNvSpPr>
          <p:nvPr/>
        </p:nvSpPr>
        <p:spPr>
          <a:xfrm>
            <a:off x="461818" y="1317908"/>
            <a:ext cx="4089453" cy="598070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28800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2400" b="1" dirty="0">
                <a:solidFill>
                  <a:schemeClr val="bg1">
                    <a:lumMod val="65000"/>
                  </a:schemeClr>
                </a:solidFill>
              </a:rPr>
              <a:t>Industrial decarbonisation</a:t>
            </a:r>
            <a:endParaRPr lang="en-BE" sz="1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394CE-3ABA-AE0F-7AA0-43CAEFE1857B}"/>
              </a:ext>
            </a:extLst>
          </p:cNvPr>
          <p:cNvSpPr/>
          <p:nvPr/>
        </p:nvSpPr>
        <p:spPr>
          <a:xfrm>
            <a:off x="4642861" y="1381755"/>
            <a:ext cx="7237738" cy="2156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Low-carbon energy and material feed-stocks, e.g. low-carbon hydrogen, low-carbon electricity, biomass, re-used or recycled or circular materials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New processes, e.g.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H-DRI/EAF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new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cement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types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-clinker contents; CCS (process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emissions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Biomethanol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-to-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Olefins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chemicals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zero-carbon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aluminium</a:t>
            </a:r>
            <a:endParaRPr lang="en-BE" sz="20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E47C099-86EC-FF8F-D865-89FFDBDB2FE8}"/>
              </a:ext>
            </a:extLst>
          </p:cNvPr>
          <p:cNvSpPr txBox="1">
            <a:spLocks/>
          </p:cNvSpPr>
          <p:nvPr/>
        </p:nvSpPr>
        <p:spPr>
          <a:xfrm>
            <a:off x="474550" y="3739095"/>
            <a:ext cx="4089453" cy="598070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28800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2400" b="1" dirty="0">
                <a:solidFill>
                  <a:schemeClr val="bg1">
                    <a:lumMod val="65000"/>
                  </a:schemeClr>
                </a:solidFill>
              </a:rPr>
              <a:t>Tackling residual emissions</a:t>
            </a:r>
            <a:endParaRPr lang="en-BE" sz="1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5DB9E-0724-AAB8-3787-C4905ED83527}"/>
              </a:ext>
            </a:extLst>
          </p:cNvPr>
          <p:cNvSpPr/>
          <p:nvPr/>
        </p:nvSpPr>
        <p:spPr>
          <a:xfrm>
            <a:off x="4642861" y="3752308"/>
            <a:ext cx="7237738" cy="158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Sinks: forests, agriculture land, soil, etc.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CCS, CCU (permanence), BECCS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Negative emissions technology: Direct air capture, biochar, enhanced weathering, ocean alkalisation, ocean fertilisation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111048-D819-EBC9-596F-2391EFCF454A}"/>
              </a:ext>
            </a:extLst>
          </p:cNvPr>
          <p:cNvSpPr txBox="1">
            <a:spLocks/>
          </p:cNvSpPr>
          <p:nvPr/>
        </p:nvSpPr>
        <p:spPr>
          <a:xfrm>
            <a:off x="553408" y="5517777"/>
            <a:ext cx="4089453" cy="598070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28800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2400" b="1" dirty="0">
                <a:solidFill>
                  <a:schemeClr val="bg1">
                    <a:lumMod val="65000"/>
                  </a:schemeClr>
                </a:solidFill>
              </a:rPr>
              <a:t>Bioeconomy</a:t>
            </a:r>
            <a:endParaRPr lang="en-BE" sz="1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C2621-99B7-29C3-B1E7-94FC91CFA911}"/>
              </a:ext>
            </a:extLst>
          </p:cNvPr>
          <p:cNvSpPr/>
          <p:nvPr/>
        </p:nvSpPr>
        <p:spPr>
          <a:xfrm>
            <a:off x="4642861" y="5485834"/>
            <a:ext cx="5481510" cy="126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Biofuels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Material substitution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Sinks</a:t>
            </a:r>
          </a:p>
        </p:txBody>
      </p:sp>
    </p:spTree>
    <p:extLst>
      <p:ext uri="{BB962C8B-B14F-4D97-AF65-F5344CB8AC3E}">
        <p14:creationId xmlns:p14="http://schemas.microsoft.com/office/powerpoint/2010/main" val="281679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3EDD25-0DCC-984C-9CEE-483BFC77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0" y="238979"/>
            <a:ext cx="899613" cy="9260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79EA4C-7967-56D2-BAFD-A560C13ABD20}"/>
              </a:ext>
            </a:extLst>
          </p:cNvPr>
          <p:cNvSpPr txBox="1">
            <a:spLocks/>
          </p:cNvSpPr>
          <p:nvPr/>
        </p:nvSpPr>
        <p:spPr>
          <a:xfrm>
            <a:off x="1591115" y="279826"/>
            <a:ext cx="9512314" cy="961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</a:rPr>
              <a:t>Technology costs: can they continue to fall across the board?</a:t>
            </a:r>
            <a:endParaRPr lang="en-US" sz="2800" dirty="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C2621-99B7-29C3-B1E7-94FC91CFA911}"/>
              </a:ext>
            </a:extLst>
          </p:cNvPr>
          <p:cNvSpPr/>
          <p:nvPr/>
        </p:nvSpPr>
        <p:spPr>
          <a:xfrm>
            <a:off x="406420" y="5418138"/>
            <a:ext cx="6086658" cy="149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this happen for batteries; electrolysers; carbon capture; industrial heat pumps etc?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Depends on homogeneity; economies of scale; sensitivity to local conditions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D73B999-5332-C293-B05E-26E8FA7C6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1308100"/>
            <a:ext cx="58943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1DF1D64C-C666-0B17-629E-783CA5660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1" y="3159125"/>
            <a:ext cx="752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E066CB-D626-8818-0245-CC21D96A7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951038"/>
            <a:ext cx="3244850" cy="1014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500" b="1" dirty="0"/>
              <a:t>Technology learning curve </a:t>
            </a:r>
            <a:r>
              <a:rPr lang="en-US" altLang="en-US" sz="1500" dirty="0"/>
              <a:t>= with each doubling of capacity of immature technologies technology costs fall by around 20%</a:t>
            </a:r>
          </a:p>
        </p:txBody>
      </p:sp>
      <p:sp>
        <p:nvSpPr>
          <p:cNvPr id="15" name="Rechteck 4">
            <a:extLst>
              <a:ext uri="{FF2B5EF4-FFF2-40B4-BE49-F238E27FC236}">
                <a16:creationId xmlns:a16="http://schemas.microsoft.com/office/drawing/2014/main" id="{1ACD3CB3-EE7F-06B1-2662-1CF014308119}"/>
              </a:ext>
            </a:extLst>
          </p:cNvPr>
          <p:cNvSpPr/>
          <p:nvPr/>
        </p:nvSpPr>
        <p:spPr>
          <a:xfrm>
            <a:off x="6308726" y="2947989"/>
            <a:ext cx="2106613" cy="20478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GB" sz="1013" b="1" kern="0" dirty="0">
                <a:solidFill>
                  <a:schemeClr val="bg1"/>
                </a:solidFill>
                <a:ea typeface="ＭＳ Ｐゴシック" charset="-128"/>
                <a:cs typeface="Arial"/>
              </a:rPr>
              <a:t>Tailor-made support policy</a:t>
            </a:r>
            <a:endParaRPr lang="en-GB" sz="1013" kern="0" dirty="0">
              <a:solidFill>
                <a:schemeClr val="bg1"/>
              </a:solidFill>
              <a:ea typeface="ＭＳ Ｐゴシック" charset="-128"/>
              <a:cs typeface="Arial"/>
            </a:endParaRPr>
          </a:p>
        </p:txBody>
      </p:sp>
      <p:sp>
        <p:nvSpPr>
          <p:cNvPr id="16" name="Rechteck 5">
            <a:extLst>
              <a:ext uri="{FF2B5EF4-FFF2-40B4-BE49-F238E27FC236}">
                <a16:creationId xmlns:a16="http://schemas.microsoft.com/office/drawing/2014/main" id="{1691CB27-5346-2130-63F9-609B98FC361F}"/>
              </a:ext>
            </a:extLst>
          </p:cNvPr>
          <p:cNvSpPr/>
          <p:nvPr/>
        </p:nvSpPr>
        <p:spPr>
          <a:xfrm>
            <a:off x="6303963" y="3148014"/>
            <a:ext cx="2106612" cy="12985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/>
          <a:lstStyle/>
          <a:p>
            <a:pPr indent="99120">
              <a:buFont typeface="Wingdings" pitchFamily="2" charset="2"/>
              <a:buChar char="§"/>
              <a:defRPr/>
            </a:pPr>
            <a:r>
              <a:rPr lang="en-GB" sz="975" b="1" kern="0" dirty="0">
                <a:solidFill>
                  <a:srgbClr val="1A69A9"/>
                </a:solidFill>
                <a:ea typeface="ＭＳ Ｐゴシック" charset="0"/>
                <a:cs typeface="Calibri" panose="020F0502020204030204" pitchFamily="34" charset="0"/>
              </a:rPr>
              <a:t>Feed-in tariffs:</a:t>
            </a:r>
          </a:p>
          <a:p>
            <a:pPr lvl="1" indent="99120">
              <a:buFont typeface="Wingdings" pitchFamily="2" charset="2"/>
              <a:buChar char="§"/>
              <a:defRPr/>
            </a:pPr>
            <a:r>
              <a:rPr lang="en-GB" sz="975" b="1" kern="0" dirty="0">
                <a:solidFill>
                  <a:srgbClr val="1A69A9"/>
                </a:solidFill>
                <a:ea typeface="ＭＳ Ｐゴシック" charset="0"/>
                <a:cs typeface="Calibri" panose="020F0502020204030204" pitchFamily="34" charset="0"/>
              </a:rPr>
              <a:t>Long-term contracts </a:t>
            </a:r>
            <a:br>
              <a:rPr lang="en-GB" sz="975" b="1" kern="0" dirty="0">
                <a:solidFill>
                  <a:srgbClr val="1A69A9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GB" sz="975" b="1" kern="0" dirty="0">
                <a:solidFill>
                  <a:srgbClr val="1A69A9"/>
                </a:solidFill>
                <a:ea typeface="ＭＳ Ｐゴシック" charset="0"/>
                <a:cs typeface="Calibri" panose="020F0502020204030204" pitchFamily="34" charset="0"/>
              </a:rPr>
              <a:t>(up to 20y)</a:t>
            </a:r>
          </a:p>
          <a:p>
            <a:pPr lvl="1" indent="99120">
              <a:buFont typeface="Wingdings" pitchFamily="2" charset="2"/>
              <a:buChar char="§"/>
              <a:defRPr/>
            </a:pPr>
            <a:r>
              <a:rPr lang="en-GB" sz="975" b="1" kern="0" dirty="0">
                <a:solidFill>
                  <a:srgbClr val="1A69A9"/>
                </a:solidFill>
                <a:ea typeface="ＭＳ Ｐゴシック" charset="0"/>
                <a:cs typeface="Calibri" panose="020F0502020204030204" pitchFamily="34" charset="0"/>
              </a:rPr>
              <a:t>Fixed payment for each kWh produced </a:t>
            </a:r>
            <a:br>
              <a:rPr lang="en-GB" sz="975" b="1" kern="0" dirty="0">
                <a:solidFill>
                  <a:srgbClr val="1A69A9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GB" sz="975" b="1" kern="0" dirty="0">
                <a:solidFill>
                  <a:srgbClr val="1A69A9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GB" sz="975" b="1" kern="0" dirty="0">
                <a:solidFill>
                  <a:srgbClr val="1A69A9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 no price risk)</a:t>
            </a:r>
          </a:p>
          <a:p>
            <a:pPr lvl="1" indent="99120">
              <a:buFont typeface="Wingdings" pitchFamily="2" charset="2"/>
              <a:buChar char="§"/>
              <a:defRPr/>
            </a:pPr>
            <a:r>
              <a:rPr lang="en-GB" sz="975" b="1" kern="0" dirty="0">
                <a:solidFill>
                  <a:srgbClr val="1A69A9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Net support costs passed on to consumers</a:t>
            </a:r>
            <a:endParaRPr lang="en-GB" sz="975" b="1" kern="0" dirty="0">
              <a:solidFill>
                <a:srgbClr val="1A69A9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Rechteck 4">
            <a:extLst>
              <a:ext uri="{FF2B5EF4-FFF2-40B4-BE49-F238E27FC236}">
                <a16:creationId xmlns:a16="http://schemas.microsoft.com/office/drawing/2014/main" id="{A06688E9-CF7D-954D-053B-4ADD22CFEDEC}"/>
              </a:ext>
            </a:extLst>
          </p:cNvPr>
          <p:cNvSpPr/>
          <p:nvPr/>
        </p:nvSpPr>
        <p:spPr>
          <a:xfrm>
            <a:off x="8410576" y="3201988"/>
            <a:ext cx="2106613" cy="201612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GB" sz="1013" b="1" kern="0" dirty="0">
                <a:solidFill>
                  <a:schemeClr val="bg1"/>
                </a:solidFill>
                <a:ea typeface="ＭＳ Ｐゴシック" charset="-128"/>
                <a:cs typeface="Arial"/>
              </a:rPr>
              <a:t>Effective</a:t>
            </a:r>
            <a:r>
              <a:rPr lang="en-GB" sz="1013" b="1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policy</a:t>
            </a:r>
            <a:endParaRPr lang="en-GB" sz="1013" kern="0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8" name="Rechteck 5">
            <a:extLst>
              <a:ext uri="{FF2B5EF4-FFF2-40B4-BE49-F238E27FC236}">
                <a16:creationId xmlns:a16="http://schemas.microsoft.com/office/drawing/2014/main" id="{55B49101-94CB-90FC-D036-5AFC5434C270}"/>
              </a:ext>
            </a:extLst>
          </p:cNvPr>
          <p:cNvSpPr/>
          <p:nvPr/>
        </p:nvSpPr>
        <p:spPr>
          <a:xfrm>
            <a:off x="8410576" y="3387726"/>
            <a:ext cx="2106613" cy="17621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/>
          <a:lstStyle>
            <a:lvl1pPr indent="1762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82563" indent="1762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charset="2"/>
              <a:buChar char="§"/>
              <a:defRPr/>
            </a:pPr>
            <a:r>
              <a:rPr lang="en-GB" altLang="fr-FR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Installed capacity in 2015: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GB" altLang="fr-FR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Wind: 42 GW (+150% since </a:t>
            </a:r>
            <a:r>
              <a:rPr lang="en-GB" altLang="en-US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’</a:t>
            </a:r>
            <a:r>
              <a:rPr lang="en-GB" altLang="fr-FR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04)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GB" altLang="fr-FR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Solar: 40 GW (+3580% since </a:t>
            </a:r>
            <a:r>
              <a:rPr lang="en-GB" altLang="en-US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‘</a:t>
            </a:r>
            <a:r>
              <a:rPr lang="en-GB" altLang="fr-FR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04)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GB" altLang="fr-FR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Feed-in tariffs for Solar: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GB" altLang="fr-FR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≤ 57 </a:t>
            </a:r>
            <a:r>
              <a:rPr lang="en-GB" altLang="fr-FR" sz="900" b="1" dirty="0" err="1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ct</a:t>
            </a:r>
            <a:r>
              <a:rPr lang="en-GB" altLang="fr-FR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/kWh (2004)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GB" altLang="fr-FR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≤ 13 </a:t>
            </a:r>
            <a:r>
              <a:rPr lang="en-GB" altLang="fr-FR" sz="900" b="1" dirty="0" err="1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ct</a:t>
            </a:r>
            <a:r>
              <a:rPr lang="en-GB" altLang="fr-FR" sz="900" b="1" dirty="0">
                <a:solidFill>
                  <a:srgbClr val="1A69A9"/>
                </a:solidFill>
                <a:latin typeface="+mj-lt"/>
                <a:cs typeface="Calibri" panose="020F0502020204030204" pitchFamily="34" charset="0"/>
              </a:rPr>
              <a:t>/kWh (2014)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72D487-A617-FB2F-DB7B-61ED42D6AC24}"/>
              </a:ext>
            </a:extLst>
          </p:cNvPr>
          <p:cNvSpPr/>
          <p:nvPr/>
        </p:nvSpPr>
        <p:spPr>
          <a:xfrm>
            <a:off x="9848850" y="4703764"/>
            <a:ext cx="446088" cy="446087"/>
          </a:xfrm>
          <a:prstGeom prst="ellipse">
            <a:avLst/>
          </a:prstGeom>
          <a:solidFill>
            <a:srgbClr val="0092D0"/>
          </a:solidFill>
          <a:ln w="28575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GB" sz="1013" b="1" kern="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-80%</a:t>
            </a:r>
          </a:p>
        </p:txBody>
      </p:sp>
    </p:spTree>
    <p:extLst>
      <p:ext uri="{BB962C8B-B14F-4D97-AF65-F5344CB8AC3E}">
        <p14:creationId xmlns:p14="http://schemas.microsoft.com/office/powerpoint/2010/main" val="282119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871" y="258219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policy initiatives?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3EDD25-0DCC-984C-9CEE-483BFC77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0" y="238979"/>
            <a:ext cx="899613" cy="92607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D7C0F301-93F7-C206-034C-DB3A20D1F7FC}"/>
              </a:ext>
            </a:extLst>
          </p:cNvPr>
          <p:cNvSpPr txBox="1">
            <a:spLocks/>
          </p:cNvSpPr>
          <p:nvPr/>
        </p:nvSpPr>
        <p:spPr>
          <a:xfrm>
            <a:off x="689204" y="1535185"/>
            <a:ext cx="10714728" cy="41265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en-US" sz="2300" dirty="0"/>
              <a:t>Domestic policy mix: comprehensive set of tools, not single fixes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Carbon pricing: disincentivize most-carbon-intensive; support investment case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Industrial and innovation policies: bring down green premium over time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Demand-side measures &amp; circularity: create markets, reduce resource demand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2300" dirty="0"/>
              <a:t>Global/cooperative approaches: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Clubs and alliances? Focus more on carrots than sticks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Initiatives such as </a:t>
            </a:r>
            <a:r>
              <a:rPr lang="en-US" sz="2300" dirty="0" err="1"/>
              <a:t>LeadIT</a:t>
            </a:r>
            <a:r>
              <a:rPr lang="en-US" sz="2300" dirty="0"/>
              <a:t> – public-private collaboration and (cross)-sectoral learning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UNFCCC Technology Mechanism: Climate Technology Centre &amp; Network</a:t>
            </a:r>
            <a:endParaRPr lang="en-BE" sz="2300" dirty="0"/>
          </a:p>
          <a:p>
            <a:pPr marL="342900" indent="-342900">
              <a:buFontTx/>
              <a:buChar char="-"/>
            </a:pP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417927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690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The challenge of net-zero / 1.5C pathways</vt:lpstr>
      <vt:lpstr>Innovation: the valley of death</vt:lpstr>
      <vt:lpstr>Future low-carbon value chains</vt:lpstr>
      <vt:lpstr>Key technology clusters</vt:lpstr>
      <vt:lpstr>PowerPoint Presentation</vt:lpstr>
      <vt:lpstr>PowerPoint Presentation</vt:lpstr>
      <vt:lpstr>PowerPoint Presentation</vt:lpstr>
      <vt:lpstr>What policy initiatives?</vt:lpstr>
      <vt:lpstr>Beyond technology and costs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meeting</dc:title>
  <dc:creator>Milan Elkerbout</dc:creator>
  <cp:lastModifiedBy>Promit Mookherjee</cp:lastModifiedBy>
  <cp:revision>22</cp:revision>
  <dcterms:created xsi:type="dcterms:W3CDTF">2021-06-07T13:26:17Z</dcterms:created>
  <dcterms:modified xsi:type="dcterms:W3CDTF">2022-10-31T08:00:30Z</dcterms:modified>
</cp:coreProperties>
</file>